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84" r:id="rId2"/>
    <p:sldId id="314" r:id="rId3"/>
    <p:sldId id="318" r:id="rId4"/>
    <p:sldId id="320" r:id="rId5"/>
    <p:sldId id="295" r:id="rId6"/>
    <p:sldId id="330" r:id="rId7"/>
    <p:sldId id="315" r:id="rId8"/>
    <p:sldId id="292" r:id="rId9"/>
    <p:sldId id="293" r:id="rId10"/>
    <p:sldId id="322" r:id="rId11"/>
    <p:sldId id="319" r:id="rId12"/>
    <p:sldId id="331" r:id="rId13"/>
    <p:sldId id="333" r:id="rId14"/>
    <p:sldId id="353" r:id="rId15"/>
    <p:sldId id="323" r:id="rId16"/>
    <p:sldId id="332" r:id="rId17"/>
    <p:sldId id="352" r:id="rId18"/>
    <p:sldId id="348" r:id="rId19"/>
    <p:sldId id="349" r:id="rId20"/>
    <p:sldId id="350" r:id="rId21"/>
    <p:sldId id="351" r:id="rId22"/>
    <p:sldId id="343" r:id="rId23"/>
    <p:sldId id="334" r:id="rId24"/>
    <p:sldId id="335" r:id="rId25"/>
    <p:sldId id="336" r:id="rId26"/>
    <p:sldId id="337" r:id="rId27"/>
    <p:sldId id="345" r:id="rId28"/>
    <p:sldId id="347" r:id="rId29"/>
    <p:sldId id="317" r:id="rId30"/>
    <p:sldId id="328" r:id="rId31"/>
    <p:sldId id="285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  <p15:guide id="9" orient="horz" pos="188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1D"/>
    <a:srgbClr val="FFC819"/>
    <a:srgbClr val="FDEDA9"/>
    <a:srgbClr val="A6BADA"/>
    <a:srgbClr val="87ADE5"/>
    <a:srgbClr val="D7DCE1"/>
    <a:srgbClr val="C5E3FF"/>
    <a:srgbClr val="B9DEFF"/>
    <a:srgbClr val="85C5FF"/>
    <a:srgbClr val="09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2" autoAdjust="0"/>
    <p:restoredTop sz="88416" autoAdjust="0"/>
  </p:normalViewPr>
  <p:slideViewPr>
    <p:cSldViewPr>
      <p:cViewPr varScale="1">
        <p:scale>
          <a:sx n="53" d="100"/>
          <a:sy n="53" d="100"/>
        </p:scale>
        <p:origin x="-84" y="-300"/>
      </p:cViewPr>
      <p:guideLst>
        <p:guide orient="horz" pos="210"/>
        <p:guide orient="horz" pos="4088"/>
        <p:guide orient="horz" pos="2160"/>
        <p:guide orient="horz" pos="663"/>
        <p:guide orient="horz" pos="1888"/>
        <p:guide pos="2880"/>
        <p:guide pos="204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2520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9CC43-E9D0-416D-998C-CDE4CD40E62E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72E45-2779-4527-8B7B-62D01F07BA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587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DF6BB-34AB-4BD4-87EC-EE31438D195D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8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24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영화관 관리데이터베이스 설계를 위해서 어떤것이 필요한가 고민한 흔적 말하기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24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24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24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24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영화관 관리데이터베이스 설계를 위해서 어떤것이 필요한가 고민한 흔적 말하기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2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" y="1988"/>
            <a:ext cx="9138696" cy="6854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588" y="11599"/>
            <a:ext cx="9455460" cy="6846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49" y="-13109"/>
            <a:ext cx="9296556" cy="661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94" y="3843"/>
            <a:ext cx="9215794" cy="685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6D5D1D-27F9-4FE9-8029-0612A4601ED4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2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ansb\Desktop\butterfly-828134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23"/>
          <p:cNvSpPr/>
          <p:nvPr/>
        </p:nvSpPr>
        <p:spPr>
          <a:xfrm>
            <a:off x="0" y="1952836"/>
            <a:ext cx="9144000" cy="2628292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34729" y="2384884"/>
            <a:ext cx="6948264" cy="1686381"/>
            <a:chOff x="1134729" y="2584939"/>
            <a:chExt cx="6948264" cy="1686381"/>
          </a:xfrm>
        </p:grpSpPr>
        <p:sp>
          <p:nvSpPr>
            <p:cNvPr id="29" name="TextBox 28"/>
            <p:cNvSpPr txBox="1"/>
            <p:nvPr/>
          </p:nvSpPr>
          <p:spPr>
            <a:xfrm>
              <a:off x="2124585" y="3665059"/>
              <a:ext cx="4968552" cy="360040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16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바른고딕" pitchFamily="50" charset="-127"/>
                  <a:ea typeface="나눔바른고딕" pitchFamily="50" charset="-127"/>
                </a:rPr>
                <a:t>영상인식기술</a:t>
              </a:r>
              <a:r>
                <a:rPr lang="ko-KR" altLang="en-US" sz="16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을 </a:t>
              </a:r>
              <a:r>
                <a:rPr lang="ko-KR" altLang="en-US" sz="16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활용한 동작인식 시스템</a:t>
              </a:r>
              <a:endPara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2517" y="2584939"/>
              <a:ext cx="6192688" cy="756084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54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ko-KR" altLang="en-US" sz="54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조</a:t>
              </a:r>
              <a:r>
                <a:rPr lang="en-US" altLang="ko-KR" sz="54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_</a:t>
              </a:r>
              <a:r>
                <a:rPr lang="ko-KR" altLang="en-US" sz="54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819"/>
                  </a:solidFill>
                  <a:latin typeface="나눔바른고딕" pitchFamily="50" charset="-127"/>
                  <a:ea typeface="나눔바른고딕" pitchFamily="50" charset="-127"/>
                </a:rPr>
                <a:t>나비</a:t>
              </a:r>
              <a:r>
                <a:rPr lang="ko-KR" altLang="en-US" sz="54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효과</a:t>
              </a:r>
              <a:endParaRPr lang="en-US" altLang="ko-KR" sz="5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34729" y="4025099"/>
              <a:ext cx="69482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김상연</a:t>
              </a:r>
              <a:r>
                <a:rPr lang="en-US" altLang="ko-KR" sz="10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0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나선엽</a:t>
              </a:r>
              <a:r>
                <a:rPr lang="en-US" altLang="ko-KR" sz="10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0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한승범</a:t>
              </a:r>
              <a:endParaRPr lang="en-US" altLang="ko-KR" sz="1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8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47731764-7199-447A-822D-549C4969F83C}"/>
              </a:ext>
            </a:extLst>
          </p:cNvPr>
          <p:cNvSpPr/>
          <p:nvPr/>
        </p:nvSpPr>
        <p:spPr>
          <a:xfrm>
            <a:off x="-7270" y="0"/>
            <a:ext cx="4391981" cy="687868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F13A89-5281-4E07-B348-46E8A07CEA40}"/>
              </a:ext>
            </a:extLst>
          </p:cNvPr>
          <p:cNvSpPr txBox="1"/>
          <p:nvPr/>
        </p:nvSpPr>
        <p:spPr>
          <a:xfrm flipH="1">
            <a:off x="1223628" y="2927445"/>
            <a:ext cx="226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7879A6C-B67D-4E44-B97F-58E567DC879C}"/>
              </a:ext>
            </a:extLst>
          </p:cNvPr>
          <p:cNvCxnSpPr/>
          <p:nvPr/>
        </p:nvCxnSpPr>
        <p:spPr>
          <a:xfrm>
            <a:off x="1151620" y="2855437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536167D6-3D23-4B75-B3A5-C0414EC1700B}"/>
              </a:ext>
            </a:extLst>
          </p:cNvPr>
          <p:cNvCxnSpPr/>
          <p:nvPr/>
        </p:nvCxnSpPr>
        <p:spPr>
          <a:xfrm>
            <a:off x="1151620" y="3647525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5D2CFA61-F823-492F-875A-BC4C6DE90EFE}"/>
              </a:ext>
            </a:extLst>
          </p:cNvPr>
          <p:cNvSpPr/>
          <p:nvPr/>
        </p:nvSpPr>
        <p:spPr>
          <a:xfrm>
            <a:off x="4391981" y="0"/>
            <a:ext cx="4752019" cy="686631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1281" y="2170197"/>
            <a:ext cx="37804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주제 소개</a:t>
            </a:r>
            <a:endParaRPr lang="en-US" altLang="ko-KR" sz="2400" i="1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05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400">
                <a:latin typeface="나눔바른고딕" pitchFamily="50" charset="-127"/>
                <a:ea typeface="나눔바른고딕" pitchFamily="50" charset="-127"/>
              </a:rPr>
              <a:t>기술 소개</a:t>
            </a: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개발목표</a:t>
            </a:r>
            <a:endParaRPr lang="ko-KR" altLang="en-US" sz="240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3200" b="1" smtClean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sz="3200" b="1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3200" b="1" smtClean="0">
                <a:latin typeface="나눔바른고딕" pitchFamily="50" charset="-127"/>
                <a:ea typeface="나눔바른고딕" pitchFamily="50" charset="-127"/>
              </a:rPr>
              <a:t>진행상황 </a:t>
            </a:r>
            <a:endParaRPr lang="en-US" altLang="ko-KR" sz="3200" b="1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타임라인</a:t>
            </a:r>
            <a:endParaRPr lang="ko-KR" altLang="en-US" sz="240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240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4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전 시간까지의 진행사항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6894" y="1808820"/>
            <a:ext cx="5519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환경구축 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멘토과제 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#1)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01" y="2411437"/>
            <a:ext cx="5984038" cy="376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타원 12"/>
          <p:cNvSpPr/>
          <p:nvPr/>
        </p:nvSpPr>
        <p:spPr>
          <a:xfrm>
            <a:off x="4752020" y="2734196"/>
            <a:ext cx="1028948" cy="1028948"/>
          </a:xfrm>
          <a:prstGeom prst="ellipse">
            <a:avLst/>
          </a:prstGeom>
          <a:noFill/>
          <a:ln w="50800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 descr="C:\Users\hansb\Desktop\KakaoTalk_20171104_15302745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4293096"/>
            <a:ext cx="4255645" cy="22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무엇을 해야하나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33" y="2389675"/>
            <a:ext cx="5309734" cy="190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6354359" y="2782307"/>
            <a:ext cx="216024" cy="2160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5652120" y="2925529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4922493" y="3177507"/>
            <a:ext cx="216024" cy="21602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5929715" y="3537012"/>
            <a:ext cx="216024" cy="21602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6570383" y="3505839"/>
            <a:ext cx="216024" cy="21602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4480" y="4653136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56894" y="1808820"/>
            <a:ext cx="5519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 적용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67" y="1955743"/>
            <a:ext cx="63912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68" y="3441643"/>
            <a:ext cx="51720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68" y="4928220"/>
            <a:ext cx="59245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53" y="2598680"/>
            <a:ext cx="340995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6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사용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18" name="Picture 2" descr="C:\Users\hansb\Desktop\0228.sdt-aws.png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10" y="2185493"/>
            <a:ext cx="2401162" cy="90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194800" y="2060848"/>
            <a:ext cx="4589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smtClean="0"/>
              <a:t>개발 및 디버깅 </a:t>
            </a:r>
            <a:r>
              <a:rPr lang="en-US" altLang="ko-KR" b="1" smtClean="0"/>
              <a:t>:  EC2 p2.xlarge</a:t>
            </a:r>
          </a:p>
          <a:p>
            <a:endParaRPr lang="en-US" altLang="ko-KR" b="1"/>
          </a:p>
          <a:p>
            <a:pPr marL="285750" indent="-285750">
              <a:buFontTx/>
              <a:buChar char="-"/>
            </a:pPr>
            <a:r>
              <a:rPr lang="ko-KR" altLang="en-US" b="1" smtClean="0"/>
              <a:t>시연 테스트 </a:t>
            </a:r>
            <a:r>
              <a:rPr lang="en-US" altLang="ko-KR" b="1" smtClean="0"/>
              <a:t>: EC2 p2.8xlarge</a:t>
            </a:r>
          </a:p>
          <a:p>
            <a:r>
              <a:rPr lang="en-US" altLang="ko-KR" b="1" smtClean="0"/>
              <a:t>    *OS : Ubuntu 16.04</a:t>
            </a:r>
            <a:endParaRPr lang="en-US" altLang="ko-KR" b="1"/>
          </a:p>
          <a:p>
            <a:pPr marL="285750" indent="-285750">
              <a:buFontTx/>
              <a:buChar char="-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49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지렁이 설계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6030" y="1771715"/>
            <a:ext cx="3417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지렁이 객체 구현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74" y="1971770"/>
            <a:ext cx="3211398" cy="209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89" y="4331616"/>
            <a:ext cx="2711367" cy="200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1560" y="2207958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en-US" altLang="ko-KR" b="1"/>
              <a:t>class Worms</a:t>
            </a:r>
            <a:r>
              <a:rPr lang="en-US" altLang="ko-KR"/>
              <a:t>{</a:t>
            </a:r>
          </a:p>
          <a:p>
            <a:pPr fontAlgn="base" latinLnBrk="0"/>
            <a:r>
              <a:rPr lang="en-US" altLang="ko-KR"/>
              <a:t>private:</a:t>
            </a:r>
          </a:p>
          <a:p>
            <a:pPr fontAlgn="base" latinLnBrk="0"/>
            <a:r>
              <a:rPr lang="en-US" altLang="ko-KR"/>
              <a:t>	float theta; </a:t>
            </a:r>
            <a:r>
              <a:rPr lang="en-US" altLang="ko-KR" smtClean="0"/>
              <a:t> //</a:t>
            </a:r>
            <a:r>
              <a:rPr lang="ko-KR" altLang="en-US"/>
              <a:t>지렁이 현재 각도</a:t>
            </a:r>
          </a:p>
          <a:p>
            <a:pPr fontAlgn="base" latinLnBrk="0"/>
            <a:r>
              <a:rPr lang="ko-KR" altLang="en-US"/>
              <a:t>	</a:t>
            </a:r>
            <a:r>
              <a:rPr lang="en-US" altLang="ko-KR"/>
              <a:t>int velocity; //</a:t>
            </a:r>
            <a:r>
              <a:rPr lang="ko-KR" altLang="en-US"/>
              <a:t>지렁이 속도</a:t>
            </a:r>
          </a:p>
          <a:p>
            <a:pPr fontAlgn="base" latinLnBrk="0"/>
            <a:r>
              <a:rPr lang="ko-KR" altLang="en-US"/>
              <a:t>	</a:t>
            </a:r>
            <a:r>
              <a:rPr lang="en-US" altLang="ko-KR"/>
              <a:t>vector&lt;Pt&gt; bodies</a:t>
            </a:r>
            <a:r>
              <a:rPr lang="en-US" altLang="ko-KR" smtClean="0"/>
              <a:t>; //</a:t>
            </a:r>
            <a:r>
              <a:rPr lang="ko-KR" altLang="en-US" smtClean="0"/>
              <a:t>몸통</a:t>
            </a:r>
            <a:endParaRPr lang="en-US" altLang="ko-KR" smtClean="0"/>
          </a:p>
          <a:p>
            <a:pPr fontAlgn="base" latinLnBrk="0"/>
            <a:r>
              <a:rPr lang="en-US" altLang="ko-KR" smtClean="0"/>
              <a:t>public</a:t>
            </a:r>
            <a:r>
              <a:rPr lang="en-US" altLang="ko-KR"/>
              <a:t>:</a:t>
            </a:r>
          </a:p>
          <a:p>
            <a:pPr fontAlgn="base" latinLnBrk="0"/>
            <a:r>
              <a:rPr lang="en-US" altLang="ko-KR"/>
              <a:t>	Worms();</a:t>
            </a:r>
          </a:p>
          <a:p>
            <a:pPr fontAlgn="base" latinLnBrk="0"/>
            <a:r>
              <a:rPr lang="en-US" altLang="ko-KR"/>
              <a:t>	~Worms();</a:t>
            </a:r>
          </a:p>
          <a:p>
            <a:pPr fontAlgn="base" latinLnBrk="0"/>
            <a:r>
              <a:rPr lang="en-US" altLang="ko-KR"/>
              <a:t>	void move();</a:t>
            </a:r>
          </a:p>
          <a:p>
            <a:pPr fontAlgn="base" latinLnBrk="0"/>
            <a:r>
              <a:rPr lang="en-US" altLang="ko-KR"/>
              <a:t>	void setTheta(float theta);</a:t>
            </a:r>
          </a:p>
          <a:p>
            <a:pPr fontAlgn="base" latinLnBrk="0"/>
            <a:r>
              <a:rPr lang="en-US" altLang="ko-KR"/>
              <a:t>	void increaseBody();</a:t>
            </a:r>
          </a:p>
          <a:p>
            <a:pPr fontAlgn="base" latinLnBrk="0"/>
            <a:r>
              <a:rPr lang="en-US" altLang="ko-KR"/>
              <a:t>	float getTheta();	</a:t>
            </a:r>
          </a:p>
          <a:p>
            <a:pPr fontAlgn="base" latinLnBrk="0"/>
            <a:r>
              <a:rPr lang="en-US" altLang="ko-KR"/>
              <a:t>	vector&lt;Pt&gt; getBody();</a:t>
            </a:r>
          </a:p>
          <a:p>
            <a:pPr fontAlgn="base" latinLnBrk="0"/>
            <a:r>
              <a:rPr lang="en-US" altLang="ko-KR"/>
              <a:t>	</a:t>
            </a:r>
          </a:p>
          <a:p>
            <a:pPr fontAlgn="base" latinLnBrk="0"/>
            <a:r>
              <a:rPr lang="en-US" altLang="ko-KR" smtClean="0"/>
              <a:t>};</a:t>
            </a:r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0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지렁이 움직임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6894" y="1808820"/>
            <a:ext cx="7355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각 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theta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속도 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velocity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따라서 머리가 이동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1829960"/>
            <a:ext cx="2879108" cy="212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9592" y="25708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es-ES" altLang="ko-KR" b="1"/>
              <a:t>x += (velocity) * cos(theta</a:t>
            </a:r>
            <a:r>
              <a:rPr lang="es-ES" altLang="ko-KR" b="1" smtClean="0"/>
              <a:t>);</a:t>
            </a:r>
            <a:endParaRPr lang="es-ES" altLang="ko-KR" b="1"/>
          </a:p>
          <a:p>
            <a:pPr fontAlgn="base" latinLnBrk="0"/>
            <a:r>
              <a:rPr lang="es-ES" altLang="ko-KR" b="1"/>
              <a:t>y += (velocity) * sin(theta);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2729" y="3936856"/>
            <a:ext cx="7355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나머지 몸통은 앞의 몸통을 따라가기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5" r="-1"/>
          <a:stretch/>
        </p:blipFill>
        <p:spPr bwMode="auto">
          <a:xfrm rot="15936363">
            <a:off x="3754470" y="3637471"/>
            <a:ext cx="1478576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8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3">
            <a:extLst>
              <a:ext uri="{FF2B5EF4-FFF2-40B4-BE49-F238E27FC236}">
                <a16:creationId xmlns:a16="http://schemas.microsoft.com/office/drawing/2014/main" xmlns="" id="{F209AB69-F1A7-4784-992E-2835FF449ED6}"/>
              </a:ext>
            </a:extLst>
          </p:cNvPr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B3338B-F9CE-427E-B8CA-E454163477C7}"/>
              </a:ext>
            </a:extLst>
          </p:cNvPr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이미지 </a:t>
            </a:r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그리기 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CDDBD5E-0F3B-4077-AC9E-3001332B4E80}"/>
              </a:ext>
            </a:extLst>
          </p:cNvPr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9" name="Picture 2" descr="Image result for 동국대학교">
            <a:extLst>
              <a:ext uri="{FF2B5EF4-FFF2-40B4-BE49-F238E27FC236}">
                <a16:creationId xmlns:a16="http://schemas.microsoft.com/office/drawing/2014/main" xmlns="" id="{CE926D92-81C8-4B4A-8F88-451A98F9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019" y="2888940"/>
            <a:ext cx="3312367" cy="291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92705" y="3769785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ead.png">
            <a:extLst>
              <a:ext uri="{FF2B5EF4-FFF2-40B4-BE49-F238E27FC236}">
                <a16:creationId xmlns:a16="http://schemas.microsoft.com/office/drawing/2014/main" xmlns="" id="{FBE40132-1CEA-44A1-9E43-22D61C09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1956">
            <a:off x="4194010" y="376978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B9C2612-FB1C-4905-A98C-0200D80E4DDD}"/>
              </a:ext>
            </a:extLst>
          </p:cNvPr>
          <p:cNvSpPr/>
          <p:nvPr/>
        </p:nvSpPr>
        <p:spPr>
          <a:xfrm>
            <a:off x="458504" y="1808820"/>
            <a:ext cx="8289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이미지를 그리는데 발생하는 문제점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23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3">
            <a:extLst>
              <a:ext uri="{FF2B5EF4-FFF2-40B4-BE49-F238E27FC236}">
                <a16:creationId xmlns:a16="http://schemas.microsoft.com/office/drawing/2014/main" xmlns="" id="{F209AB69-F1A7-4784-992E-2835FF449ED6}"/>
              </a:ext>
            </a:extLst>
          </p:cNvPr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B3338B-F9CE-427E-B8CA-E454163477C7}"/>
              </a:ext>
            </a:extLst>
          </p:cNvPr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이미지 그리기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CDDBD5E-0F3B-4077-AC9E-3001332B4E80}"/>
              </a:ext>
            </a:extLst>
          </p:cNvPr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B9C2612-FB1C-4905-A98C-0200D80E4DDD}"/>
              </a:ext>
            </a:extLst>
          </p:cNvPr>
          <p:cNvSpPr/>
          <p:nvPr/>
        </p:nvSpPr>
        <p:spPr>
          <a:xfrm>
            <a:off x="458504" y="1808820"/>
            <a:ext cx="8289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그리기 함수 내부 구조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1. 4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채널의 이미지를 각도 만큼 회전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 descr="head.png">
            <a:extLst>
              <a:ext uri="{FF2B5EF4-FFF2-40B4-BE49-F238E27FC236}">
                <a16:creationId xmlns:a16="http://schemas.microsoft.com/office/drawing/2014/main" xmlns="" id="{FBE40132-1CEA-44A1-9E43-22D61C09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75361" y="396906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1333969E-BDF8-48DF-A026-0A23740DEB87}"/>
              </a:ext>
            </a:extLst>
          </p:cNvPr>
          <p:cNvSpPr/>
          <p:nvPr/>
        </p:nvSpPr>
        <p:spPr>
          <a:xfrm>
            <a:off x="3968420" y="4131078"/>
            <a:ext cx="807902" cy="628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C808927-0BA7-4B7A-AA69-F4220309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85" y="3005150"/>
            <a:ext cx="3896904" cy="28803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10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동국대학교">
            <a:extLst>
              <a:ext uri="{FF2B5EF4-FFF2-40B4-BE49-F238E27FC236}">
                <a16:creationId xmlns:a16="http://schemas.microsoft.com/office/drawing/2014/main" xmlns="" id="{CE926D92-81C8-4B4A-8F88-451A98F9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32259"/>
            <a:ext cx="3312367" cy="291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23">
            <a:extLst>
              <a:ext uri="{FF2B5EF4-FFF2-40B4-BE49-F238E27FC236}">
                <a16:creationId xmlns:a16="http://schemas.microsoft.com/office/drawing/2014/main" xmlns="" id="{7C891501-7F47-4D2B-8971-B5A70002A84C}"/>
              </a:ext>
            </a:extLst>
          </p:cNvPr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131603-38F6-4920-A0B9-C486DCAA15E6}"/>
              </a:ext>
            </a:extLst>
          </p:cNvPr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이미지 그리기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FABB65C-F858-4F7B-81DC-6F43B5DF6607}"/>
              </a:ext>
            </a:extLst>
          </p:cNvPr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8B7BD2B-76DE-43C2-9CC6-A9ABBBEE4A6B}"/>
              </a:ext>
            </a:extLst>
          </p:cNvPr>
          <p:cNvSpPr/>
          <p:nvPr/>
        </p:nvSpPr>
        <p:spPr>
          <a:xfrm>
            <a:off x="458504" y="1808820"/>
            <a:ext cx="82899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그리기 함수 내부 구조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이미지를 각도 만큼 회전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프레임에서 회전된 이미지 크기 만큼의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ROI(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관심 영역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확보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7975DCD-7BFE-4E40-9509-D5798AD22668}"/>
              </a:ext>
            </a:extLst>
          </p:cNvPr>
          <p:cNvSpPr/>
          <p:nvPr/>
        </p:nvSpPr>
        <p:spPr>
          <a:xfrm>
            <a:off x="4067943" y="4086855"/>
            <a:ext cx="1008112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47731764-7199-447A-822D-549C4969F83C}"/>
              </a:ext>
            </a:extLst>
          </p:cNvPr>
          <p:cNvSpPr/>
          <p:nvPr/>
        </p:nvSpPr>
        <p:spPr>
          <a:xfrm>
            <a:off x="-7270" y="0"/>
            <a:ext cx="4391981" cy="687868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F13A89-5281-4E07-B348-46E8A07CEA40}"/>
              </a:ext>
            </a:extLst>
          </p:cNvPr>
          <p:cNvSpPr txBox="1"/>
          <p:nvPr/>
        </p:nvSpPr>
        <p:spPr>
          <a:xfrm flipH="1">
            <a:off x="1223628" y="2927445"/>
            <a:ext cx="226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7879A6C-B67D-4E44-B97F-58E567DC879C}"/>
              </a:ext>
            </a:extLst>
          </p:cNvPr>
          <p:cNvCxnSpPr/>
          <p:nvPr/>
        </p:nvCxnSpPr>
        <p:spPr>
          <a:xfrm>
            <a:off x="1151620" y="2855437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536167D6-3D23-4B75-B3A5-C0414EC1700B}"/>
              </a:ext>
            </a:extLst>
          </p:cNvPr>
          <p:cNvCxnSpPr/>
          <p:nvPr/>
        </p:nvCxnSpPr>
        <p:spPr>
          <a:xfrm>
            <a:off x="1151620" y="3647525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5D2CFA61-F823-492F-875A-BC4C6DE90EFE}"/>
              </a:ext>
            </a:extLst>
          </p:cNvPr>
          <p:cNvSpPr/>
          <p:nvPr/>
        </p:nvSpPr>
        <p:spPr>
          <a:xfrm>
            <a:off x="4391981" y="0"/>
            <a:ext cx="4752019" cy="686631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1281" y="2170197"/>
            <a:ext cx="37804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3200" b="1" smtClean="0">
                <a:latin typeface="나눔바른고딕" pitchFamily="50" charset="-127"/>
                <a:ea typeface="나눔바른고딕" pitchFamily="50" charset="-127"/>
              </a:rPr>
              <a:t>주제 소개</a:t>
            </a:r>
            <a:endParaRPr lang="en-US" altLang="ko-KR" sz="3200" b="1" i="1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05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400">
                <a:latin typeface="나눔바른고딕" pitchFamily="50" charset="-127"/>
                <a:ea typeface="나눔바른고딕" pitchFamily="50" charset="-127"/>
              </a:rPr>
              <a:t>기술 소개</a:t>
            </a: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개발목표</a:t>
            </a:r>
            <a:endParaRPr lang="ko-KR" altLang="en-US" sz="240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진행상황 </a:t>
            </a:r>
            <a:endParaRPr lang="en-US" altLang="ko-KR" sz="240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타임라인</a:t>
            </a:r>
            <a:endParaRPr lang="ko-KR" altLang="en-US" sz="240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240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2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동국대학교">
            <a:extLst>
              <a:ext uri="{FF2B5EF4-FFF2-40B4-BE49-F238E27FC236}">
                <a16:creationId xmlns:a16="http://schemas.microsoft.com/office/drawing/2014/main" xmlns="" id="{CE926D92-81C8-4B4A-8F88-451A98F9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3133882"/>
            <a:ext cx="3312367" cy="291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23">
            <a:extLst>
              <a:ext uri="{FF2B5EF4-FFF2-40B4-BE49-F238E27FC236}">
                <a16:creationId xmlns:a16="http://schemas.microsoft.com/office/drawing/2014/main" xmlns="" id="{7C891501-7F47-4D2B-8971-B5A70002A84C}"/>
              </a:ext>
            </a:extLst>
          </p:cNvPr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131603-38F6-4920-A0B9-C486DCAA15E6}"/>
              </a:ext>
            </a:extLst>
          </p:cNvPr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이미지 그리기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FABB65C-F858-4F7B-81DC-6F43B5DF6607}"/>
              </a:ext>
            </a:extLst>
          </p:cNvPr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9" name="Picture 2" descr="head.png">
            <a:extLst>
              <a:ext uri="{FF2B5EF4-FFF2-40B4-BE49-F238E27FC236}">
                <a16:creationId xmlns:a16="http://schemas.microsoft.com/office/drawing/2014/main" xmlns="" id="{105C42B8-1EF3-4127-9EA7-10F70E12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47393">
            <a:off x="6580026" y="411628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8B7BD2B-76DE-43C2-9CC6-A9ABBBEE4A6B}"/>
              </a:ext>
            </a:extLst>
          </p:cNvPr>
          <p:cNvSpPr/>
          <p:nvPr/>
        </p:nvSpPr>
        <p:spPr>
          <a:xfrm>
            <a:off x="458504" y="1808820"/>
            <a:ext cx="82899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그리기 함수 내부 구조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이미지를 각도 만큼 회전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프레임에서 회전된 이미지 크기 만큼의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ROI(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관심 영역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확보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이미지를 관심 영역에 부착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xmlns="" id="{E74A0A51-E008-4050-989D-66FBB886D0BA}"/>
              </a:ext>
            </a:extLst>
          </p:cNvPr>
          <p:cNvSpPr/>
          <p:nvPr/>
        </p:nvSpPr>
        <p:spPr>
          <a:xfrm>
            <a:off x="5004048" y="4293096"/>
            <a:ext cx="468052" cy="468052"/>
          </a:xfrm>
          <a:prstGeom prst="plus">
            <a:avLst>
              <a:gd name="adj" fmla="val 45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7975DCD-7BFE-4E40-9509-D5798AD22668}"/>
              </a:ext>
            </a:extLst>
          </p:cNvPr>
          <p:cNvSpPr/>
          <p:nvPr/>
        </p:nvSpPr>
        <p:spPr>
          <a:xfrm>
            <a:off x="1943707" y="4088478"/>
            <a:ext cx="1008112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2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3">
            <a:extLst>
              <a:ext uri="{FF2B5EF4-FFF2-40B4-BE49-F238E27FC236}">
                <a16:creationId xmlns:a16="http://schemas.microsoft.com/office/drawing/2014/main" xmlns="" id="{A5338873-8D29-4781-9106-EA124BBBA57E}"/>
              </a:ext>
            </a:extLst>
          </p:cNvPr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2217E8-8DD3-4915-B1A0-0F5074213137}"/>
              </a:ext>
            </a:extLst>
          </p:cNvPr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이미지 그리기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9296CED-93A3-40A6-B3F2-D045F4B380A2}"/>
              </a:ext>
            </a:extLst>
          </p:cNvPr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04B08E1-6018-44DE-AF61-1CD0FE861D8F}"/>
              </a:ext>
            </a:extLst>
          </p:cNvPr>
          <p:cNvSpPr/>
          <p:nvPr/>
        </p:nvSpPr>
        <p:spPr>
          <a:xfrm>
            <a:off x="458504" y="1808820"/>
            <a:ext cx="82899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그리기 함수 내부 구조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이미지를 각도 만큼 회전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프레임에서 회전된 이미지 크기 만큼의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ROI(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관심 영역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확보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이미지를 관심 영역에 부착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pic>
        <p:nvPicPr>
          <p:cNvPr id="8" name="Picture 2" descr="Image result for 동국대학교">
            <a:extLst>
              <a:ext uri="{FF2B5EF4-FFF2-40B4-BE49-F238E27FC236}">
                <a16:creationId xmlns:a16="http://schemas.microsoft.com/office/drawing/2014/main" xmlns="" id="{E81C37C5-E0BB-4A97-AB16-25FA309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36" y="3176972"/>
            <a:ext cx="3312367" cy="291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ad.png">
            <a:extLst>
              <a:ext uri="{FF2B5EF4-FFF2-40B4-BE49-F238E27FC236}">
                <a16:creationId xmlns:a16="http://schemas.microsoft.com/office/drawing/2014/main" xmlns="" id="{16945E3C-9278-43C4-8E07-5563DB28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47393">
            <a:off x="4275768" y="415937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53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3">
            <a:extLst>
              <a:ext uri="{FF2B5EF4-FFF2-40B4-BE49-F238E27FC236}">
                <a16:creationId xmlns:a16="http://schemas.microsoft.com/office/drawing/2014/main" xmlns="" id="{B71A478C-D527-4D62-98C4-D8AE3AE48EA4}"/>
              </a:ext>
            </a:extLst>
          </p:cNvPr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90126A-3F31-46DD-BFE0-D2F6571E6313}"/>
              </a:ext>
            </a:extLst>
          </p:cNvPr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그리기에 대한 문제점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97AA5A4-81D8-496E-9AAC-F5B18CF61575}"/>
              </a:ext>
            </a:extLst>
          </p:cNvPr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D487E0F-EC5C-4017-A5F2-5A81843BDB29}"/>
              </a:ext>
            </a:extLst>
          </p:cNvPr>
          <p:cNvSpPr/>
          <p:nvPr/>
        </p:nvSpPr>
        <p:spPr>
          <a:xfrm>
            <a:off x="458504" y="1808820"/>
            <a:ext cx="82899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용량이 큰 이미지 여러 장 그리다 보면 오버헤드가 발생하여 </a:t>
            </a: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버벅거리는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현상 발생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b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</a:b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79188" y="2724227"/>
            <a:ext cx="1134506" cy="824894"/>
            <a:chOff x="1208322" y="3501008"/>
            <a:chExt cx="1815505" cy="144016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0F75C7D-CBF0-45AE-97B4-544D58FB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2" y="3988668"/>
              <a:ext cx="952500" cy="9525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A6050A4F-EA1B-4CA9-9BF2-A844DCA94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465" y="3772644"/>
              <a:ext cx="952500" cy="952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07D80018-CDAC-4463-A297-5F35FCCC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608" y="3664632"/>
              <a:ext cx="952500" cy="9525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6B8F0B5A-436D-4E7E-9B22-CFF49B8BE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19" y="3544279"/>
              <a:ext cx="952500" cy="9525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06400E1-4B9E-48B2-B233-2F6461E45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71327" y="3501008"/>
              <a:ext cx="952500" cy="95250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5596699" y="2659782"/>
            <a:ext cx="1844992" cy="949740"/>
            <a:chOff x="5347692" y="3448608"/>
            <a:chExt cx="2824708" cy="138454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CB1784CE-68CF-443B-B3B0-FFF341E79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692" y="3880656"/>
              <a:ext cx="952500" cy="9525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78A5AD43-A34D-41CD-AF85-71726E253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189" y="3717032"/>
              <a:ext cx="952500" cy="9525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601EB6F6-38F4-42F4-8540-DD8576EB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332" y="3609020"/>
              <a:ext cx="952500" cy="9525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77E1FD1E-1800-408C-8C59-04434E63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106" y="3575062"/>
              <a:ext cx="952500" cy="9525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AC3B8392-4BAA-49B1-AAEF-B9E33D6CC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249" y="3573557"/>
              <a:ext cx="952500" cy="9525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174F337D-4083-487C-ADB6-F1FBC3C5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392" y="3717032"/>
              <a:ext cx="952500" cy="952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6368C983-C704-4414-971B-2D469396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263" y="3861048"/>
              <a:ext cx="952500" cy="9525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7C3A2090-CF9A-4D55-9BBF-593C94FB5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406" y="3789040"/>
              <a:ext cx="952500" cy="9525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0A7637AE-BF63-4F68-8494-85552221F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549" y="3628628"/>
              <a:ext cx="952500" cy="9525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D91FC2E3-81BD-4BCE-9BBD-E73632E9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960" y="3524895"/>
              <a:ext cx="952500" cy="9525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B01B036-FE47-42DE-9BFE-E4B940D67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219900" y="3448608"/>
              <a:ext cx="952500" cy="952500"/>
            </a:xfrm>
            <a:prstGeom prst="rect">
              <a:avLst/>
            </a:prstGeom>
          </p:spPr>
        </p:pic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CBF9371D-7197-431C-AF37-236BCF506CF2}"/>
              </a:ext>
            </a:extLst>
          </p:cNvPr>
          <p:cNvSpPr/>
          <p:nvPr/>
        </p:nvSpPr>
        <p:spPr>
          <a:xfrm>
            <a:off x="3970708" y="2838369"/>
            <a:ext cx="807902" cy="628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731528" y="338352"/>
            <a:ext cx="32688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서버 쪽에 적용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AWS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서버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구축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지렁이 설계 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이미지 출력 방식에 대한 구상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6C329D6-7621-4679-9A0F-CB596C6AE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223228">
            <a:off x="3815367" y="4315253"/>
            <a:ext cx="1178952" cy="277780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D5A7BD-345A-4D5B-AB23-C830EC28C9A6}"/>
              </a:ext>
            </a:extLst>
          </p:cNvPr>
          <p:cNvSpPr/>
          <p:nvPr/>
        </p:nvSpPr>
        <p:spPr>
          <a:xfrm>
            <a:off x="633630" y="3884683"/>
            <a:ext cx="82899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해결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지렁이의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몸통을 간격을 두어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그린다</a:t>
            </a:r>
            <a:r>
              <a:rPr lang="en-US" altLang="ko-KR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</a:b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2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사용자 입력 한계점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6894" y="1808820"/>
            <a:ext cx="7355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팔이 전부 노출되는 경우는 굉장히 잘 잡음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15D6AAA-E04E-4AF1-8D9F-1E8C73383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29"/>
          <a:stretch/>
        </p:blipFill>
        <p:spPr>
          <a:xfrm>
            <a:off x="1301347" y="2677049"/>
            <a:ext cx="657472" cy="11175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B630995-66CC-4E46-A031-89620400F7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r="26375" b="70176"/>
          <a:stretch/>
        </p:blipFill>
        <p:spPr>
          <a:xfrm rot="10800000">
            <a:off x="1743559" y="2677049"/>
            <a:ext cx="705800" cy="72839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2174843" y="2707190"/>
            <a:ext cx="216024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1594886" y="324240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E15D6AAA-E04E-4AF1-8D9F-1E8C73383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29"/>
          <a:stretch/>
        </p:blipFill>
        <p:spPr>
          <a:xfrm>
            <a:off x="1336586" y="5044642"/>
            <a:ext cx="657472" cy="11175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DB630995-66CC-4E46-A031-89620400F7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r="26375" b="70176"/>
          <a:stretch/>
        </p:blipFill>
        <p:spPr>
          <a:xfrm rot="10800000" flipH="1">
            <a:off x="1156566" y="5109354"/>
            <a:ext cx="802252" cy="728397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1304697" y="5099109"/>
            <a:ext cx="216024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1643248" y="557985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07081182-487A-493F-977B-EB49180ADEE1}"/>
              </a:ext>
            </a:extLst>
          </p:cNvPr>
          <p:cNvGrpSpPr/>
          <p:nvPr/>
        </p:nvGrpSpPr>
        <p:grpSpPr>
          <a:xfrm>
            <a:off x="2174843" y="2815202"/>
            <a:ext cx="1236114" cy="879958"/>
            <a:chOff x="2390892" y="2480216"/>
            <a:chExt cx="1924303" cy="1369862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0BD3D14B-C6CD-4C8F-918B-E97121D4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390892" y="2641289"/>
              <a:ext cx="1734349" cy="120878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BA614EB7-FD1C-41B9-A654-BB44FE69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631581" y="2480216"/>
              <a:ext cx="1683614" cy="117342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2530F0E0-4DF1-4336-B1CB-6E06F9B1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07811">
              <a:off x="3142889" y="2623724"/>
              <a:ext cx="877105" cy="63015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07081182-487A-493F-977B-EB49180ADEE1}"/>
              </a:ext>
            </a:extLst>
          </p:cNvPr>
          <p:cNvGrpSpPr/>
          <p:nvPr/>
        </p:nvGrpSpPr>
        <p:grpSpPr>
          <a:xfrm rot="8951035" flipH="1">
            <a:off x="2327205" y="5281122"/>
            <a:ext cx="953113" cy="879958"/>
            <a:chOff x="2390892" y="2480216"/>
            <a:chExt cx="1924303" cy="1369862"/>
          </a:xfrm>
        </p:grpSpPr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0BD3D14B-C6CD-4C8F-918B-E97121D4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390892" y="2641289"/>
              <a:ext cx="1734349" cy="120878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BA614EB7-FD1C-41B9-A654-BB44FE69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631581" y="2480216"/>
              <a:ext cx="1683614" cy="117342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2530F0E0-4DF1-4336-B1CB-6E06F9B1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07811">
              <a:off x="3142889" y="2623724"/>
              <a:ext cx="877105" cy="630153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DB630995-66CC-4E46-A031-89620400F7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r="26375" b="70176"/>
          <a:stretch/>
        </p:blipFill>
        <p:spPr>
          <a:xfrm rot="10800000" flipV="1">
            <a:off x="1708643" y="3021921"/>
            <a:ext cx="705801" cy="728398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2126539" y="3522005"/>
            <a:ext cx="216024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7081182-487A-493F-977B-EB49180ADEE1}"/>
              </a:ext>
            </a:extLst>
          </p:cNvPr>
          <p:cNvGrpSpPr/>
          <p:nvPr/>
        </p:nvGrpSpPr>
        <p:grpSpPr>
          <a:xfrm rot="5149628">
            <a:off x="2237686" y="2802423"/>
            <a:ext cx="1236114" cy="879958"/>
            <a:chOff x="2390892" y="2480216"/>
            <a:chExt cx="1924303" cy="1369862"/>
          </a:xfrm>
        </p:grpSpPr>
        <p:pic>
          <p:nvPicPr>
            <p:cNvPr id="41" name="그림 40">
              <a:extLst>
                <a:ext uri="{FF2B5EF4-FFF2-40B4-BE49-F238E27FC236}">
                  <a16:creationId xmlns="" xmlns:a16="http://schemas.microsoft.com/office/drawing/2014/main" id="{0BD3D14B-C6CD-4C8F-918B-E97121D4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390892" y="2641289"/>
              <a:ext cx="1734349" cy="120878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="" xmlns:a16="http://schemas.microsoft.com/office/drawing/2014/main" id="{BA614EB7-FD1C-41B9-A654-BB44FE69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631581" y="2480216"/>
              <a:ext cx="1683614" cy="117342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2530F0E0-4DF1-4336-B1CB-6E06F9B1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07811">
              <a:off x="3142889" y="2623724"/>
              <a:ext cx="877105" cy="630153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DB630995-66CC-4E46-A031-89620400F7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r="26375" b="70176"/>
          <a:stretch/>
        </p:blipFill>
        <p:spPr>
          <a:xfrm rot="10800000" flipH="1" flipV="1">
            <a:off x="1131415" y="5341709"/>
            <a:ext cx="802252" cy="719863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1276195" y="5760667"/>
            <a:ext cx="216024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07081182-487A-493F-977B-EB49180ADEE1}"/>
              </a:ext>
            </a:extLst>
          </p:cNvPr>
          <p:cNvGrpSpPr/>
          <p:nvPr/>
        </p:nvGrpSpPr>
        <p:grpSpPr>
          <a:xfrm rot="13950544" flipH="1">
            <a:off x="2365000" y="5076262"/>
            <a:ext cx="953113" cy="879958"/>
            <a:chOff x="2390892" y="2480216"/>
            <a:chExt cx="1924303" cy="1369862"/>
          </a:xfrm>
        </p:grpSpPr>
        <p:pic>
          <p:nvPicPr>
            <p:cNvPr id="47" name="그림 46">
              <a:extLst>
                <a:ext uri="{FF2B5EF4-FFF2-40B4-BE49-F238E27FC236}">
                  <a16:creationId xmlns="" xmlns:a16="http://schemas.microsoft.com/office/drawing/2014/main" id="{0BD3D14B-C6CD-4C8F-918B-E97121D4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390892" y="2641289"/>
              <a:ext cx="1734349" cy="1208789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BA614EB7-FD1C-41B9-A654-BB44FE69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631581" y="2480216"/>
              <a:ext cx="1683614" cy="1173428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id="{2530F0E0-4DF1-4336-B1CB-6E06F9B1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07811">
              <a:off x="3142889" y="2623724"/>
              <a:ext cx="877105" cy="630153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470137" y="4255529"/>
            <a:ext cx="7355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팔을 엇갈려서 움직이는 경우 잘 못잡음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16" b="11016"/>
          <a:stretch/>
        </p:blipFill>
        <p:spPr bwMode="auto">
          <a:xfrm flipH="1">
            <a:off x="4391980" y="2289129"/>
            <a:ext cx="3941142" cy="156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41"/>
          <a:stretch/>
        </p:blipFill>
        <p:spPr bwMode="auto">
          <a:xfrm flipH="1">
            <a:off x="4382267" y="4829069"/>
            <a:ext cx="3933462" cy="1459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4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사용자 입력 개선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6894" y="1808820"/>
            <a:ext cx="7355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범위를 이용한 방식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5" r="-1"/>
          <a:stretch/>
        </p:blipFill>
        <p:spPr bwMode="auto">
          <a:xfrm rot="10800000">
            <a:off x="6578333" y="3915398"/>
            <a:ext cx="772308" cy="177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664620" y="2987393"/>
            <a:ext cx="2303448" cy="2415096"/>
            <a:chOff x="936403" y="2446463"/>
            <a:chExt cx="3446303" cy="3765032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E15D6AAA-E04E-4AF1-8D9F-1E8C73383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29"/>
            <a:stretch/>
          </p:blipFill>
          <p:spPr>
            <a:xfrm>
              <a:off x="936403" y="2564904"/>
              <a:ext cx="1808102" cy="3073244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4A2902BF-230F-4695-B6AA-EAB95E5255E9}"/>
                </a:ext>
              </a:extLst>
            </p:cNvPr>
            <p:cNvSpPr/>
            <p:nvPr/>
          </p:nvSpPr>
          <p:spPr>
            <a:xfrm>
              <a:off x="2025923" y="410152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각 삼각형 3"/>
            <p:cNvSpPr/>
            <p:nvPr/>
          </p:nvSpPr>
          <p:spPr>
            <a:xfrm flipH="1">
              <a:off x="2294470" y="2464854"/>
              <a:ext cx="1684760" cy="1852696"/>
            </a:xfrm>
            <a:prstGeom prst="rtTriangle">
              <a:avLst/>
            </a:prstGeom>
            <a:solidFill>
              <a:srgbClr val="FFC91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각 삼각형 27"/>
            <p:cNvSpPr/>
            <p:nvPr/>
          </p:nvSpPr>
          <p:spPr>
            <a:xfrm flipH="1" flipV="1">
              <a:off x="2290374" y="4328583"/>
              <a:ext cx="1688856" cy="1882912"/>
            </a:xfrm>
            <a:prstGeom prst="rt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DB630995-66CC-4E46-A031-89620400F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6" r="26375" b="70176"/>
            <a:stretch/>
          </p:blipFill>
          <p:spPr>
            <a:xfrm rot="10800000" flipV="1">
              <a:off x="2011692" y="3825044"/>
              <a:ext cx="2204383" cy="22749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DB630995-66CC-4E46-A031-89620400F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6" r="26375" b="70176"/>
            <a:stretch/>
          </p:blipFill>
          <p:spPr>
            <a:xfrm rot="10800000">
              <a:off x="2025923" y="2446463"/>
              <a:ext cx="2356783" cy="2432238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4A2902BF-230F-4695-B6AA-EAB95E5255E9}"/>
                </a:ext>
              </a:extLst>
            </p:cNvPr>
            <p:cNvSpPr/>
            <p:nvPr/>
          </p:nvSpPr>
          <p:spPr>
            <a:xfrm>
              <a:off x="3646385" y="2572109"/>
              <a:ext cx="233642" cy="21204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4A2902BF-230F-4695-B6AA-EAB95E5255E9}"/>
                </a:ext>
              </a:extLst>
            </p:cNvPr>
            <p:cNvSpPr/>
            <p:nvPr/>
          </p:nvSpPr>
          <p:spPr>
            <a:xfrm>
              <a:off x="3529564" y="5654470"/>
              <a:ext cx="233642" cy="21204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굽은 화살표 4"/>
          <p:cNvSpPr/>
          <p:nvPr/>
        </p:nvSpPr>
        <p:spPr>
          <a:xfrm flipH="1">
            <a:off x="5531708" y="2715895"/>
            <a:ext cx="797905" cy="877505"/>
          </a:xfrm>
          <a:prstGeom prst="bentArrow">
            <a:avLst/>
          </a:prstGeom>
          <a:solidFill>
            <a:srgbClr val="FFC91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굽은 화살표 30"/>
          <p:cNvSpPr/>
          <p:nvPr/>
        </p:nvSpPr>
        <p:spPr>
          <a:xfrm>
            <a:off x="7812360" y="2694189"/>
            <a:ext cx="784661" cy="869073"/>
          </a:xfrm>
          <a:prstGeom prst="ben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위쪽 화살표 5"/>
          <p:cNvSpPr/>
          <p:nvPr/>
        </p:nvSpPr>
        <p:spPr>
          <a:xfrm>
            <a:off x="6788338" y="2527058"/>
            <a:ext cx="535875" cy="1081861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시연 영상 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방향 검증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12290" name="Picture 2" descr="C:\Users\hansb\Desktop\lef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04" y="1865615"/>
            <a:ext cx="3609439" cy="219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hansb\Desktop\right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1865615"/>
            <a:ext cx="3599145" cy="22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hansb\Desktop\liner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70" y="4267177"/>
            <a:ext cx="3597806" cy="222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68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시연 영상 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플레이 화면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13317" name="Picture 5" descr="C:\Users\hansb\Desktop\p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23" y="1844824"/>
            <a:ext cx="34004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hansb\Desktop\p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7" y="4337624"/>
            <a:ext cx="34004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hansb\Desktop\p4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31" y="4337624"/>
            <a:ext cx="3849279" cy="21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5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문제점 및 향후 계획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99" y="2240868"/>
            <a:ext cx="1914789" cy="198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334752584" descr="EMB00001dac4b0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35" y="2336916"/>
            <a:ext cx="1859598" cy="18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AB21016-480B-46C1-935B-6A74F1D793DE}"/>
              </a:ext>
            </a:extLst>
          </p:cNvPr>
          <p:cNvSpPr/>
          <p:nvPr/>
        </p:nvSpPr>
        <p:spPr>
          <a:xfrm>
            <a:off x="607053" y="4696290"/>
            <a:ext cx="8289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2) Unity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엔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진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사용</a:t>
            </a:r>
            <a:endParaRPr lang="en-US" altLang="ko-KR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Picture 4" descr="Image result for unity logo png">
            <a:extLst>
              <a:ext uri="{FF2B5EF4-FFF2-40B4-BE49-F238E27FC236}">
                <a16:creationId xmlns:a16="http://schemas.microsoft.com/office/drawing/2014/main" xmlns="" id="{C153F64E-75C1-4993-AA18-33E030A5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55" y="5317695"/>
            <a:ext cx="2664296" cy="83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1975" y="1772816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1) </a:t>
            </a:r>
            <a:r>
              <a:rPr lang="ko-KR" altLang="en-US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지렁이의 </a:t>
            </a:r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좌표값 중심의 다각형 출력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3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3">
            <a:extLst>
              <a:ext uri="{FF2B5EF4-FFF2-40B4-BE49-F238E27FC236}">
                <a16:creationId xmlns:a16="http://schemas.microsoft.com/office/drawing/2014/main" xmlns="" id="{8DD80F95-4B29-4F40-BEEE-0255A608493C}"/>
              </a:ext>
            </a:extLst>
          </p:cNvPr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942600-143B-4D07-8C68-767068AAAFA3}"/>
              </a:ext>
            </a:extLst>
          </p:cNvPr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문제점 및 향후 계획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5D16A4B-33AC-4AC3-81FD-8FCFE7A95F07}"/>
              </a:ext>
            </a:extLst>
          </p:cNvPr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0A2B50-8910-4664-AE46-E2E2DC70FE61}"/>
              </a:ext>
            </a:extLst>
          </p:cNvPr>
          <p:cNvSpPr/>
          <p:nvPr/>
        </p:nvSpPr>
        <p:spPr>
          <a:xfrm>
            <a:off x="458504" y="1808820"/>
            <a:ext cx="8289959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클라이언트 데이터 송수신 </a:t>
            </a: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환경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개선 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GPU Detection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등을 포함한 </a:t>
            </a:r>
            <a:r>
              <a:rPr lang="en-US" altLang="ko-KR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모듈 초기화 </a:t>
            </a: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지연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시간</a:t>
            </a:r>
            <a:endParaRPr lang="en-US" altLang="ko-KR" sz="2000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000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   </a:t>
            </a:r>
            <a:r>
              <a:rPr lang="ko-KR" altLang="en-US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겨울방학 </a:t>
            </a:r>
            <a:r>
              <a:rPr lang="en-US" altLang="ko-KR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~ 5</a:t>
            </a:r>
            <a:r>
              <a:rPr lang="ko-KR" altLang="en-US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2</a:t>
            </a:r>
            <a:r>
              <a:rPr lang="ko-KR" altLang="en-US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차 프로젝트 진행</a:t>
            </a:r>
            <a:endParaRPr lang="en-US" altLang="ko-KR" sz="2000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70" y="4329100"/>
            <a:ext cx="67532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4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47731764-7199-447A-822D-549C4969F83C}"/>
              </a:ext>
            </a:extLst>
          </p:cNvPr>
          <p:cNvSpPr/>
          <p:nvPr/>
        </p:nvSpPr>
        <p:spPr>
          <a:xfrm>
            <a:off x="-7270" y="0"/>
            <a:ext cx="4391981" cy="687868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F13A89-5281-4E07-B348-46E8A07CEA40}"/>
              </a:ext>
            </a:extLst>
          </p:cNvPr>
          <p:cNvSpPr txBox="1"/>
          <p:nvPr/>
        </p:nvSpPr>
        <p:spPr>
          <a:xfrm flipH="1">
            <a:off x="1223628" y="2927445"/>
            <a:ext cx="226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7879A6C-B67D-4E44-B97F-58E567DC879C}"/>
              </a:ext>
            </a:extLst>
          </p:cNvPr>
          <p:cNvCxnSpPr/>
          <p:nvPr/>
        </p:nvCxnSpPr>
        <p:spPr>
          <a:xfrm>
            <a:off x="1151620" y="2855437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536167D6-3D23-4B75-B3A5-C0414EC1700B}"/>
              </a:ext>
            </a:extLst>
          </p:cNvPr>
          <p:cNvCxnSpPr/>
          <p:nvPr/>
        </p:nvCxnSpPr>
        <p:spPr>
          <a:xfrm>
            <a:off x="1151620" y="3647525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5D2CFA61-F823-492F-875A-BC4C6DE90EFE}"/>
              </a:ext>
            </a:extLst>
          </p:cNvPr>
          <p:cNvSpPr/>
          <p:nvPr/>
        </p:nvSpPr>
        <p:spPr>
          <a:xfrm>
            <a:off x="4391981" y="0"/>
            <a:ext cx="4752019" cy="686631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1281" y="2170197"/>
            <a:ext cx="37804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주제 소개</a:t>
            </a:r>
            <a:endParaRPr lang="en-US" altLang="ko-KR" sz="2400" i="1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05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400">
                <a:latin typeface="나눔바른고딕" pitchFamily="50" charset="-127"/>
                <a:ea typeface="나눔바른고딕" pitchFamily="50" charset="-127"/>
              </a:rPr>
              <a:t>기술 소개</a:t>
            </a: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개발목표</a:t>
            </a:r>
            <a:endParaRPr lang="ko-KR" altLang="en-US" sz="240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진행상황 </a:t>
            </a:r>
            <a:endParaRPr lang="en-US" altLang="ko-KR" sz="240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3200" b="1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en-US" altLang="ko-KR" sz="3200" b="1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3200" b="1" smtClean="0">
                <a:latin typeface="나눔바른고딕" pitchFamily="50" charset="-127"/>
                <a:ea typeface="나눔바른고딕" pitchFamily="50" charset="-127"/>
              </a:rPr>
              <a:t>타임라인</a:t>
            </a:r>
            <a:endParaRPr lang="ko-KR" altLang="en-US" sz="3200" b="1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240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4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29" y="2232188"/>
            <a:ext cx="7550741" cy="372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동작인식 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Openpose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4098" name="Picture 2" descr="C:\Users\hansb\Desktop\KakaoTalk_20171104_133850209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005791"/>
            <a:ext cx="4160275" cy="25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타임라인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6" name="_x334756184" descr="EMB00001dac4b1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96852"/>
            <a:ext cx="7854804" cy="408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6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333" y="0"/>
            <a:ext cx="99476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23"/>
          <p:cNvSpPr/>
          <p:nvPr/>
        </p:nvSpPr>
        <p:spPr>
          <a:xfrm>
            <a:off x="508" y="1484783"/>
            <a:ext cx="9144000" cy="2072233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7544" y="1700808"/>
            <a:ext cx="4464496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다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8238" y="206084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9692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-508" y="419536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시연 예시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4098" name="Picture 2" descr="C:\Users\hansb\Desktop\KakaoTalk_20171104_13385020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36" y="2334724"/>
            <a:ext cx="3634630" cy="21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hansb\Desktop\b0026238_4842b1d99d24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48" y="3846282"/>
            <a:ext cx="2167317" cy="27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018" y="1641539"/>
            <a:ext cx="612032" cy="703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hansb\Desktop\b0026238_4842b1d99d24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206" y="4091975"/>
            <a:ext cx="2016224" cy="27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ansb\Desktop\b0026238_4842b1d99d24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848732"/>
            <a:ext cx="2167317" cy="27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5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47731764-7199-447A-822D-549C4969F83C}"/>
              </a:ext>
            </a:extLst>
          </p:cNvPr>
          <p:cNvSpPr/>
          <p:nvPr/>
        </p:nvSpPr>
        <p:spPr>
          <a:xfrm>
            <a:off x="-7270" y="0"/>
            <a:ext cx="4391981" cy="687868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F13A89-5281-4E07-B348-46E8A07CEA40}"/>
              </a:ext>
            </a:extLst>
          </p:cNvPr>
          <p:cNvSpPr txBox="1"/>
          <p:nvPr/>
        </p:nvSpPr>
        <p:spPr>
          <a:xfrm flipH="1">
            <a:off x="1223628" y="2927445"/>
            <a:ext cx="226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7879A6C-B67D-4E44-B97F-58E567DC879C}"/>
              </a:ext>
            </a:extLst>
          </p:cNvPr>
          <p:cNvCxnSpPr/>
          <p:nvPr/>
        </p:nvCxnSpPr>
        <p:spPr>
          <a:xfrm>
            <a:off x="1151620" y="2855437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536167D6-3D23-4B75-B3A5-C0414EC1700B}"/>
              </a:ext>
            </a:extLst>
          </p:cNvPr>
          <p:cNvCxnSpPr/>
          <p:nvPr/>
        </p:nvCxnSpPr>
        <p:spPr>
          <a:xfrm>
            <a:off x="1151620" y="3647525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5D2CFA61-F823-492F-875A-BC4C6DE90EFE}"/>
              </a:ext>
            </a:extLst>
          </p:cNvPr>
          <p:cNvSpPr/>
          <p:nvPr/>
        </p:nvSpPr>
        <p:spPr>
          <a:xfrm>
            <a:off x="4391981" y="0"/>
            <a:ext cx="4752019" cy="686631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1281" y="2170197"/>
            <a:ext cx="37804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주제 소개</a:t>
            </a:r>
            <a:endParaRPr lang="en-US" altLang="ko-KR" sz="2400" i="1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05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3200" b="1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3200" b="1">
                <a:latin typeface="나눔바른고딕" pitchFamily="50" charset="-127"/>
                <a:ea typeface="나눔바른고딕" pitchFamily="50" charset="-127"/>
              </a:rPr>
              <a:t>기술 소개</a:t>
            </a: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개발목표</a:t>
            </a:r>
            <a:endParaRPr lang="ko-KR" altLang="en-US" sz="240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진행상황 </a:t>
            </a:r>
            <a:endParaRPr lang="en-US" altLang="ko-KR" sz="240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타임라인</a:t>
            </a:r>
            <a:endParaRPr lang="ko-KR" altLang="en-US" sz="240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240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6894" y="603883"/>
            <a:ext cx="4464496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OpenPose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5124" name="Picture 4" descr="C:\Users\hansb\Desktop\pose_face_hand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40" y="2276872"/>
            <a:ext cx="5151856" cy="289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21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47731764-7199-447A-822D-549C4969F83C}"/>
              </a:ext>
            </a:extLst>
          </p:cNvPr>
          <p:cNvSpPr/>
          <p:nvPr/>
        </p:nvSpPr>
        <p:spPr>
          <a:xfrm>
            <a:off x="-7270" y="0"/>
            <a:ext cx="4391981" cy="687868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F13A89-5281-4E07-B348-46E8A07CEA40}"/>
              </a:ext>
            </a:extLst>
          </p:cNvPr>
          <p:cNvSpPr txBox="1"/>
          <p:nvPr/>
        </p:nvSpPr>
        <p:spPr>
          <a:xfrm flipH="1">
            <a:off x="1223628" y="2927445"/>
            <a:ext cx="226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7879A6C-B67D-4E44-B97F-58E567DC879C}"/>
              </a:ext>
            </a:extLst>
          </p:cNvPr>
          <p:cNvCxnSpPr/>
          <p:nvPr/>
        </p:nvCxnSpPr>
        <p:spPr>
          <a:xfrm>
            <a:off x="1151620" y="2855437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536167D6-3D23-4B75-B3A5-C0414EC1700B}"/>
              </a:ext>
            </a:extLst>
          </p:cNvPr>
          <p:cNvCxnSpPr/>
          <p:nvPr/>
        </p:nvCxnSpPr>
        <p:spPr>
          <a:xfrm>
            <a:off x="1151620" y="3647525"/>
            <a:ext cx="216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5D2CFA61-F823-492F-875A-BC4C6DE90EFE}"/>
              </a:ext>
            </a:extLst>
          </p:cNvPr>
          <p:cNvSpPr/>
          <p:nvPr/>
        </p:nvSpPr>
        <p:spPr>
          <a:xfrm>
            <a:off x="4391981" y="0"/>
            <a:ext cx="4752019" cy="686631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1281" y="2170197"/>
            <a:ext cx="37804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주제 소개</a:t>
            </a:r>
            <a:endParaRPr lang="en-US" altLang="ko-KR" sz="2400" i="1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05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400">
                <a:latin typeface="나눔바른고딕" pitchFamily="50" charset="-127"/>
                <a:ea typeface="나눔바른고딕" pitchFamily="50" charset="-127"/>
              </a:rPr>
              <a:t>기술 소개</a:t>
            </a: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3200" b="1" smtClean="0"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3200" b="1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3200" b="1" smtClean="0">
                <a:latin typeface="나눔바른고딕" pitchFamily="50" charset="-127"/>
                <a:ea typeface="나눔바른고딕" pitchFamily="50" charset="-127"/>
              </a:rPr>
              <a:t>개발목표</a:t>
            </a:r>
            <a:endParaRPr lang="ko-KR" altLang="en-US" sz="3200" b="1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진행상황 </a:t>
            </a:r>
            <a:endParaRPr lang="en-US" altLang="ko-KR" sz="240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5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en-US" altLang="ko-KR" sz="240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smtClean="0">
                <a:latin typeface="나눔바른고딕" pitchFamily="50" charset="-127"/>
                <a:ea typeface="나눔바른고딕" pitchFamily="50" charset="-127"/>
              </a:rPr>
              <a:t>타임라인</a:t>
            </a:r>
            <a:endParaRPr lang="ko-KR" altLang="en-US" sz="240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240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85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한명을 위한 게임 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(~12</a:t>
            </a:r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월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30" y="3669474"/>
            <a:ext cx="6482829" cy="232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6888095" y="4543685"/>
            <a:ext cx="216024" cy="2160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5716965" y="3718371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4927045" y="4327661"/>
            <a:ext cx="216024" cy="21602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6183803" y="4902931"/>
            <a:ext cx="216024" cy="21602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6780083" y="3879651"/>
            <a:ext cx="216024" cy="21602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6894" y="1808820"/>
            <a:ext cx="4139526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한명에서 플레이 가능한 게임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en-US" altLang="ko-KR" sz="1050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성장 가능하게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방향 조절 자유롭게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E15D6AAA-E04E-4AF1-8D9F-1E8C73383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29"/>
          <a:stretch/>
        </p:blipFill>
        <p:spPr>
          <a:xfrm>
            <a:off x="5176089" y="1808820"/>
            <a:ext cx="657472" cy="11175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B630995-66CC-4E46-A031-89620400F7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r="26375" b="70176"/>
          <a:stretch/>
        </p:blipFill>
        <p:spPr>
          <a:xfrm rot="10800000">
            <a:off x="5618301" y="1808820"/>
            <a:ext cx="705800" cy="72839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6049585" y="1838961"/>
            <a:ext cx="216024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4A2902BF-230F-4695-B6AA-EAB95E5255E9}"/>
              </a:ext>
            </a:extLst>
          </p:cNvPr>
          <p:cNvSpPr/>
          <p:nvPr/>
        </p:nvSpPr>
        <p:spPr>
          <a:xfrm>
            <a:off x="5469628" y="237417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07081182-487A-493F-977B-EB49180ADEE1}"/>
              </a:ext>
            </a:extLst>
          </p:cNvPr>
          <p:cNvGrpSpPr/>
          <p:nvPr/>
        </p:nvGrpSpPr>
        <p:grpSpPr>
          <a:xfrm>
            <a:off x="6221162" y="2018208"/>
            <a:ext cx="1236114" cy="879958"/>
            <a:chOff x="2390892" y="2480216"/>
            <a:chExt cx="1924303" cy="1369862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0BD3D14B-C6CD-4C8F-918B-E97121D4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390892" y="2641289"/>
              <a:ext cx="1734349" cy="120878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BA614EB7-FD1C-41B9-A654-BB44FE69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8" t="13489" r="40028" b="78755"/>
            <a:stretch/>
          </p:blipFill>
          <p:spPr>
            <a:xfrm rot="20427805">
              <a:off x="2631581" y="2480216"/>
              <a:ext cx="1683614" cy="117342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2530F0E0-4DF1-4336-B1CB-6E06F9B1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07811">
              <a:off x="3142889" y="2623724"/>
              <a:ext cx="877105" cy="630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9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23"/>
          <p:cNvSpPr/>
          <p:nvPr/>
        </p:nvSpPr>
        <p:spPr>
          <a:xfrm>
            <a:off x="0" y="347529"/>
            <a:ext cx="9144000" cy="1209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0137" y="603883"/>
            <a:ext cx="6586139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다수를 위한 게임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(~5</a:t>
            </a:r>
            <a:r>
              <a:rPr lang="ko-KR" altLang="en-US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월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819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81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8505" y="107701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영상인식기술을 활용한 동작인식 시스템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6894" y="1808820"/>
            <a:ext cx="5519262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다수에서 플레이 가능한 게임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(3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인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endParaRPr lang="en-US" altLang="ko-KR" sz="1050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상대방을 공격할 수 있게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개개인을 포커싱</a:t>
            </a:r>
            <a:r>
              <a:rPr lang="en-US" altLang="ko-KR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50" y="3537012"/>
            <a:ext cx="67532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9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3247</TotalTime>
  <Words>766</Words>
  <Application>Microsoft Office PowerPoint</Application>
  <PresentationFormat>화면 슬라이드 쇼(4:3)</PresentationFormat>
  <Paragraphs>220</Paragraphs>
  <Slides>31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hansb</cp:lastModifiedBy>
  <cp:revision>342</cp:revision>
  <dcterms:created xsi:type="dcterms:W3CDTF">2015-03-27T04:47:41Z</dcterms:created>
  <dcterms:modified xsi:type="dcterms:W3CDTF">2017-12-13T07:56:34Z</dcterms:modified>
</cp:coreProperties>
</file>